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A0F1C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0" y="-1828800"/>
            <a:ext cx="7315200" cy="7315200"/>
          </a:xfrm>
          <a:prstGeom prst="ellipse">
            <a:avLst/>
          </a:prstGeom>
          <a:solidFill>
            <a:srgbClr val="0891B2">
              <a:alpha val="15000"/>
            </a:srgbClr>
          </a:solidFill>
          <a:ln w="12700">
            <a:solidFill>
              <a:srgbClr val="0A0F1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1945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2743200"/>
            <a:ext cx="10972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Visibility Layer for the AI Answer Economy.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548640" y="5029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Seed Round  ·  2026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53949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geosystemsai.com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10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Raising $500K seed to turn a bootstrapped engine into a category leader.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$500K on a $5M pre-money  ·  18-month runway to Series A metrics.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3200400"/>
            <a:ext cx="11091672" cy="594360"/>
          </a:xfrm>
          <a:prstGeom prst="roundRect">
            <a:avLst>
              <a:gd name="adj" fmla="val 9231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3246120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2011680" y="3310128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029200" y="3337560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acquisition, programmatic SEO, performance team.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3886200"/>
            <a:ext cx="11091672" cy="594360"/>
          </a:xfrm>
          <a:prstGeom prst="roundRect">
            <a:avLst>
              <a:gd name="adj" fmla="val 9231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931920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011680" y="3995928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&amp; AI Infra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029200" y="4023360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Deeper engine coverage, real-time monitoring, defense workflows.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4572000"/>
            <a:ext cx="11091672" cy="594360"/>
          </a:xfrm>
          <a:prstGeom prst="roundRect">
            <a:avLst>
              <a:gd name="adj" fmla="val 9231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4617720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2011680" y="4681728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GTM Hires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29200" y="4709160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AE, first CSM, first growth engineer.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5257800"/>
            <a:ext cx="11091672" cy="594360"/>
          </a:xfrm>
          <a:prstGeom prst="roundRect">
            <a:avLst>
              <a:gd name="adj" fmla="val 9231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5303520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5%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2011680" y="5367528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G&amp;A / Compliance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029200" y="5394960"/>
            <a:ext cx="6492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 2 and enterprise procurement readiness.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6126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months from close: material ARR, first enterprise logos, and a defensible claim to the category.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SHIFT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is being replaced by answers.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0972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Buyers no longer scroll ten blue links. They ask ChatGPT, Gemini, or Claude one question — and act on the response. The decision now happens inside a model, before your website is ever opened.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48640" y="4572000"/>
            <a:ext cx="3611880" cy="1691640"/>
          </a:xfrm>
          <a:prstGeom prst="roundRect">
            <a:avLst>
              <a:gd name="adj" fmla="val 5405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70916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1B+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731520" y="5394960"/>
            <a:ext cx="3291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users across ChatGPT, Gemini, Claude, Perplexity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3400" y="4572000"/>
            <a:ext cx="3611880" cy="1691640"/>
          </a:xfrm>
          <a:prstGeom prst="roundRect">
            <a:avLst>
              <a:gd name="adj" fmla="val 5405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26280" y="470916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70%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4526280" y="5394960"/>
            <a:ext cx="3291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B2B buyers now use AI in the research phase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138160" y="4572000"/>
            <a:ext cx="3611880" cy="1691640"/>
          </a:xfrm>
          <a:prstGeom prst="roundRect">
            <a:avLst>
              <a:gd name="adj" fmla="val 5405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21040" y="470916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8321040" y="5394960"/>
            <a:ext cx="3291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Major AI engines shaping enterprise discovery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Brands are flying blind inside the models that describe them.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0972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Enterprises have no instrumentation for how AI engines rank, cite, or omit them. Executives are being misrepresented in the room where the decision is made — and nobody sees it happen.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48640" y="4023360"/>
            <a:ext cx="3611880" cy="22860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4023360"/>
            <a:ext cx="73152" cy="2286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2062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visibility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4709160"/>
            <a:ext cx="3291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can't see what ChatGPT tells your buyer about you.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343400" y="4023360"/>
            <a:ext cx="3611880" cy="22860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43400" y="4023360"/>
            <a:ext cx="73152" cy="2286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3" name="Text 11"/>
          <p:cNvSpPr/>
          <p:nvPr/>
        </p:nvSpPr>
        <p:spPr>
          <a:xfrm>
            <a:off x="4617720" y="42062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attribution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617720" y="4709160"/>
            <a:ext cx="3291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Analytics stops at the click. AI answers never click.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138160" y="4023360"/>
            <a:ext cx="3611880" cy="22860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38160" y="4023360"/>
            <a:ext cx="73152" cy="2286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7" name="Text 15"/>
          <p:cNvSpPr/>
          <p:nvPr/>
        </p:nvSpPr>
        <p:spPr>
          <a:xfrm>
            <a:off x="8412480" y="42062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defense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412480" y="4709160"/>
            <a:ext cx="3291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Hallucinations, outdated facts, competitor recommendations — silent.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SOLUTION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is the operating system for AI visibility.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platform to monitor, benchmark, optimize, and defend your brand across every major AI engine — ChatGPT, Gemini, Claude, Perplexity, Copilot, Grok.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48640" y="3840480"/>
            <a:ext cx="2651760" cy="2468880"/>
          </a:xfrm>
          <a:prstGeom prst="roundRect">
            <a:avLst>
              <a:gd name="adj" fmla="val 3704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41148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7240" y="466344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visibility scans across 6 engines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364992" y="3840480"/>
            <a:ext cx="2651760" cy="2468880"/>
          </a:xfrm>
          <a:prstGeom prst="roundRect">
            <a:avLst>
              <a:gd name="adj" fmla="val 3704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93592" y="41148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BENCHMARK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593592" y="466344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 Share™ vs. every competitor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81344" y="3840480"/>
            <a:ext cx="2651760" cy="2468880"/>
          </a:xfrm>
          <a:prstGeom prst="roundRect">
            <a:avLst>
              <a:gd name="adj" fmla="val 3704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9944" y="41148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OPTIMIZE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9944" y="466344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GVI™-scored fixes that move the needle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997696" y="3840480"/>
            <a:ext cx="2651760" cy="2468880"/>
          </a:xfrm>
          <a:prstGeom prst="roundRect">
            <a:avLst>
              <a:gd name="adj" fmla="val 3704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226296" y="41148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DEFEND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226296" y="466344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Alerts on hallucinations, drift, and displacement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10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 budgets are moving. The category has 24 months to be named.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0972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last time discovery shifted, Google minted a $200B category no one predicted. It's happening again — this time inside models. Whoever owns the vocabulary of AI visibility in the next two years owns the next decade of enterprise spend.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48640" y="4681728"/>
            <a:ext cx="137160" cy="137160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45720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CMOs are re-allocating SEO line items to GEO in 2026 planning cycles.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5321808"/>
            <a:ext cx="137160" cy="137160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52120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major AI lab now indexes web content weekly — the surface changes constantly.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5961888"/>
            <a:ext cx="137160" cy="137160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585216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incumbent owns "AI visibility" yet. The naming window is open.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&amp; MOAT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Ship weekly. Measure what no one else does.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0972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built two proprietary frameworks — GVI™ (Geosystems Visibility Index) and Recommendation Share™ — and a rapid-deploy stack that ships features weekly while incumbents ship quarterly.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48640" y="3931920"/>
            <a:ext cx="5486400" cy="1097280"/>
          </a:xfrm>
          <a:prstGeom prst="roundRect">
            <a:avLst>
              <a:gd name="adj" fmla="val 6667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406908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Proprietary Data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77240" y="438912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scan enriches a growing dataset of how models describe brands over time.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17920" y="3931920"/>
            <a:ext cx="5486400" cy="1097280"/>
          </a:xfrm>
          <a:prstGeom prst="roundRect">
            <a:avLst>
              <a:gd name="adj" fmla="val 6667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46520" y="406908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Scoring IP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46520" y="438912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GVI™ and Recommendation Share™ are the metrics the category is coalescing around.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5166360"/>
            <a:ext cx="5486400" cy="1097280"/>
          </a:xfrm>
          <a:prstGeom prst="roundRect">
            <a:avLst>
              <a:gd name="adj" fmla="val 6667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530352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Ship Velocity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562356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Full-stack AI-native build pipeline. Weekly releases, zero infra debt.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217920" y="5166360"/>
            <a:ext cx="5486400" cy="1097280"/>
          </a:xfrm>
          <a:prstGeom prst="roundRect">
            <a:avLst>
              <a:gd name="adj" fmla="val 6667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46520" y="530352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46520" y="562356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Paddle-powered global MoR checkout. Sell in 200+ countries on day one.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Bootstrapped to revenue. Structured to be invested in.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didn't raise to find out if this works. We built it, sold it, and restructured the entity for institutional capital before writing this deck.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48640" y="3657600"/>
            <a:ext cx="2651760" cy="1737360"/>
          </a:xfrm>
          <a:prstGeom prst="roundRect">
            <a:avLst>
              <a:gd name="adj" fmla="val 5263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379476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731520" y="46177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Paying customers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64992" y="3657600"/>
            <a:ext cx="2651760" cy="1737360"/>
          </a:xfrm>
          <a:prstGeom prst="roundRect">
            <a:avLst>
              <a:gd name="adj" fmla="val 5263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47872" y="379476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55+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3547872" y="46177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brands monitored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81344" y="3657600"/>
            <a:ext cx="2651760" cy="1737360"/>
          </a:xfrm>
          <a:prstGeom prst="roundRect">
            <a:avLst>
              <a:gd name="adj" fmla="val 5263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64224" y="379476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95%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6364224" y="46177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Retention across tiers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997696" y="3657600"/>
            <a:ext cx="2651760" cy="1737360"/>
          </a:xfrm>
          <a:prstGeom prst="roundRect">
            <a:avLst>
              <a:gd name="adj" fmla="val 5263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80576" y="379476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Ltd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9180576" y="46177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Company Limited by Shares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7607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dollar of revenue was earned before a dollar of paid acquisition.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MODEL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SaaS subscriptions. Global MoR. Software margins.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0972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and annual recurring subscriptions across three tiers, sold globally through Paddle as merchant of record. High gross margin, short payback, and a natural upgrade path from Starter to Scale.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4023360"/>
            <a:ext cx="3611880" cy="1554480"/>
          </a:xfrm>
          <a:prstGeom prst="roundRect">
            <a:avLst>
              <a:gd name="adj" fmla="val 5882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41605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STARTER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77240" y="452628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$59/mo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50749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SMB &amp; solo operators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3400" y="4023360"/>
            <a:ext cx="3611880" cy="1554480"/>
          </a:xfrm>
          <a:prstGeom prst="roundRect">
            <a:avLst>
              <a:gd name="adj" fmla="val 5882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0" y="41605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0" y="452628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$119/mo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572000" y="50749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Growth-stage teams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38160" y="4023360"/>
            <a:ext cx="3611880" cy="1554480"/>
          </a:xfrm>
          <a:prstGeom prst="roundRect">
            <a:avLst>
              <a:gd name="adj" fmla="val 5882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66760" y="41605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66760" y="452628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$199/mo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366760" y="50749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Multi-brand &amp; agencies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852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~85% gross margin  ·  &lt;2mo CAC payback (organic)  ·  Annual plans = 20% ARR uplift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Geosystems AI  ·  Seed Round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5029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GO-TO-MARKET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already know how to acquire customers. We're raising to do it 50x faster.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founder-led outbound to a paid acquisition engine — the same playbook, more horsepower.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3291840"/>
            <a:ext cx="3611880" cy="3017520"/>
          </a:xfrm>
          <a:prstGeom prst="roundRect">
            <a:avLst>
              <a:gd name="adj" fmla="val 3030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3291840"/>
            <a:ext cx="3611880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34290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PROVEN — Today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3840480"/>
            <a:ext cx="3200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Founder-led outbound on LinkedIn Sales Navigator.</a:t>
            </a:r>
            <a:endParaRPr lang="en-US" sz="1200" dirty="0"/>
          </a:p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Apollo + Firecrawl enrichment piped through n8n.</a:t>
            </a:r>
            <a:endParaRPr lang="en-US" sz="1200" dirty="0"/>
          </a:p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organic. High-ticket enterprise closes.</a:t>
            </a:r>
            <a:endParaRPr lang="en-US" sz="1200" dirty="0"/>
          </a:p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CAC near zero. Message and ICP validated.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3400" y="3291840"/>
            <a:ext cx="3611880" cy="3017520"/>
          </a:xfrm>
          <a:prstGeom prst="roundRect">
            <a:avLst>
              <a:gd name="adj" fmla="val 3030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43400" y="3291840"/>
            <a:ext cx="3611880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0" y="34290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SCALING — Next 6 Months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0" y="3840480"/>
            <a:ext cx="3200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on LinkedIn, Google, category content.</a:t>
            </a:r>
            <a:endParaRPr lang="en-US" sz="1200" dirty="0"/>
          </a:p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Programmatic SEO for every brand we monitor.</a:t>
            </a:r>
            <a:endParaRPr lang="en-US" sz="1200" dirty="0"/>
          </a:p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HubSpot nurture on every captured lead.</a:t>
            </a:r>
            <a:endParaRPr lang="en-US" sz="1200" dirty="0"/>
          </a:p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AE + growth engineer running the playbook.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38160" y="3291840"/>
            <a:ext cx="3611880" cy="3017520"/>
          </a:xfrm>
          <a:prstGeom prst="roundRect">
            <a:avLst>
              <a:gd name="adj" fmla="val 3030"/>
            </a:avLst>
          </a:prstGeom>
          <a:solidFill>
            <a:srgbClr val="111827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38160" y="3291840"/>
            <a:ext cx="3611880" cy="54864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7" name="Text 15"/>
          <p:cNvSpPr/>
          <p:nvPr/>
        </p:nvSpPr>
        <p:spPr>
          <a:xfrm>
            <a:off x="8366760" y="34290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COMPOUNDING — 12–18 Months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3840480"/>
            <a:ext cx="3200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AI Visibility Check as product-led top of funnel.</a:t>
            </a:r>
            <a:endParaRPr lang="en-US" sz="1200" dirty="0"/>
          </a:p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In-report upsell converts scans to subscriptions.</a:t>
            </a:r>
            <a:endParaRPr lang="en-US" sz="1200" dirty="0"/>
          </a:p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Agency &amp; PR partner channel for reseller motion.</a:t>
            </a:r>
            <a:endParaRPr lang="en-US" sz="1200" dirty="0"/>
          </a:p>
          <a:p>
            <a:pPr marL="342900" indent="-342900">
              <a:lnSpc>
                <a:spcPct val="1350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scan enriches proprietary category data.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0817352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10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Geosystems 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Geosystems AI — Seed Round</dc:title>
  <dc:subject>PptxGenJS Presentation</dc:subject>
  <dc:creator>PptxGenJS</dc:creator>
  <cp:lastModifiedBy>PptxGenJS</cp:lastModifiedBy>
  <cp:revision>1</cp:revision>
  <dcterms:created xsi:type="dcterms:W3CDTF">2026-07-25T09:55:13Z</dcterms:created>
  <dcterms:modified xsi:type="dcterms:W3CDTF">2026-07-25T09:55:13Z</dcterms:modified>
</cp:coreProperties>
</file>